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72" r:id="rId9"/>
    <p:sldId id="265" r:id="rId10"/>
    <p:sldId id="263" r:id="rId11"/>
    <p:sldId id="273" r:id="rId12"/>
    <p:sldId id="266" r:id="rId13"/>
    <p:sldId id="267" r:id="rId14"/>
    <p:sldId id="270" r:id="rId15"/>
    <p:sldId id="264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7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F9C21E9-9AE8-4165-A407-316CBED9E142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361B077-2BF5-4CC9-84F9-DCF707A155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496" y="3212976"/>
            <a:ext cx="4464496" cy="1702160"/>
          </a:xfrm>
        </p:spPr>
        <p:txBody>
          <a:bodyPr>
            <a:noAutofit/>
          </a:bodyPr>
          <a:lstStyle/>
          <a:p>
            <a:pPr algn="ctr"/>
            <a:r>
              <a:rPr lang="ru-RU" sz="5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ПОГОВОРИ </a:t>
            </a:r>
            <a:br>
              <a:rPr lang="ru-RU" sz="5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 МНОЮ, МАМА…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966" y="891030"/>
            <a:ext cx="398045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966" y="3573016"/>
            <a:ext cx="4022566" cy="2679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2008" y="99209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Солтүстiк Қазақстан облысының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БІЛІМ БАСҚАРМАСЫ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«Білім саласындағы әдістемелік жұмыс және ақпараттық технологиялар орталығы» коммуналдық мемлекеттік мекемесі</a:t>
            </a:r>
            <a:r>
              <a:rPr lang="kk-KZ" sz="14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14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Упражнение на понимание «Геометрические фигуры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 descr="http://www.bundaibu.com/wp-content/uploads/2013/11/4.-Cara-Ajaib-Agar-Anak-Lancar-Berbica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060848"/>
            <a:ext cx="4009633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rostoprikol.com/img/picture/May/14/e490fd9e1cb7a85d5e4ca7ef4e83a4eb/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80351"/>
            <a:ext cx="4108164" cy="2733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43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41694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ЧЕТЫРЕ ВОПРОСА И В РЕЗУЛЬТАТЕ ВЫ БУДЕТЕ ЗНАТЬ О СВОЕМ РЕБЕНКЕ ВСЕ!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996952"/>
            <a:ext cx="7632848" cy="3508977"/>
          </a:xfrm>
        </p:spPr>
        <p:txBody>
          <a:bodyPr>
            <a:noAutofit/>
          </a:bodyPr>
          <a:lstStyle/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000" spc="25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lvl="0" indent="-342900" algn="just">
              <a:spcBef>
                <a:spcPts val="0"/>
              </a:spcBef>
              <a:buFont typeface="+mj-lt"/>
              <a:buAutoNum type="arabicPeriod"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Как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прошел твой день?</a:t>
            </a:r>
            <a:endParaRPr lang="ru-RU" sz="2000" spc="25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lvl="0" indent="-342900" algn="just">
              <a:spcBef>
                <a:spcPts val="0"/>
              </a:spcBef>
              <a:buFont typeface="+mj-lt"/>
              <a:buAutoNum type="arabicPeriod"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Что интересного произошло сегодня?</a:t>
            </a:r>
            <a:endParaRPr lang="ru-RU" sz="2000" spc="25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lvl="0" indent="-342900" algn="just">
              <a:spcBef>
                <a:spcPts val="0"/>
              </a:spcBef>
              <a:buFont typeface="+mj-lt"/>
              <a:buAutoNum type="arabicPeriod"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Как дела у твоих друзей? (если знаете имена, можно спросить про каждого)</a:t>
            </a:r>
            <a:endParaRPr lang="ru-RU" sz="2000" spc="25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lvl="0" indent="-342900" algn="just">
              <a:spcBef>
                <a:spcPts val="0"/>
              </a:spcBef>
              <a:buFont typeface="+mj-lt"/>
              <a:buAutoNum type="arabicPeriod"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Нужна ли тебе моя помощь?</a:t>
            </a:r>
            <a:endParaRPr lang="ru-RU" sz="2000" spc="25" dirty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Calibri"/>
            </a:endParaRPr>
          </a:p>
          <a:p>
            <a:pPr marL="68580" indent="0">
              <a:spcBef>
                <a:spcPts val="0"/>
              </a:spcBef>
              <a:buNone/>
            </a:pP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http://qostanay.tv/sites/default/files/news_img/ieyuz8kwe8r5sjov6i9i1pylsri6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687" y="1700808"/>
            <a:ext cx="326504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592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852936"/>
            <a:ext cx="5760640" cy="3744416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Я хочу любить тебя, но не держать тебя.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Я хочу ценить тебя без рассуждений.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Я хочу присоединиться к тебе, но не вторгаться в тебя.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Я хочу просить, но не требовать,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Я хочу покинуть, но не упрекать.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Я хочу помочь, но не упрекая в неумении.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Если мы оба будем хотеть этого,</a:t>
            </a:r>
          </a:p>
          <a:p>
            <a:pPr marL="6858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То мы сможем </a:t>
            </a:r>
            <a:r>
              <a:rPr lang="ru-RU" sz="2000" dirty="0" smtClean="0">
                <a:solidFill>
                  <a:schemeClr val="tx1"/>
                </a:solidFill>
              </a:rPr>
              <a:t>встретиться.</a:t>
            </a:r>
          </a:p>
          <a:p>
            <a:pPr marL="68580" indent="0" algn="r">
              <a:buNone/>
            </a:pPr>
            <a:r>
              <a:rPr lang="ru-RU" sz="2000" i="1" dirty="0" smtClean="0">
                <a:solidFill>
                  <a:schemeClr val="tx1"/>
                </a:solidFill>
              </a:rPr>
              <a:t>По </a:t>
            </a:r>
            <a:r>
              <a:rPr lang="ru-RU" sz="2000" i="1" dirty="0" err="1">
                <a:solidFill>
                  <a:schemeClr val="tx1"/>
                </a:solidFill>
              </a:rPr>
              <a:t>В.Сатир</a:t>
            </a:r>
            <a:endParaRPr lang="ru-RU" sz="2000" dirty="0">
              <a:solidFill>
                <a:schemeClr val="tx1"/>
              </a:solidFill>
            </a:endParaRPr>
          </a:p>
          <a:p>
            <a:pPr marL="68580" indent="0">
              <a:buNone/>
            </a:pP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susanin.udm.ru/upload/iblock/f8f/f8f126fba413bd33a66436b0ad901b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42" y="404662"/>
            <a:ext cx="2771440" cy="1944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vilpr.ru/wp-content/uploads/2012/10/157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04664"/>
            <a:ext cx="2918626" cy="1944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vjazanie.su/uploaded/jen4_image-69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4"/>
            <a:ext cx="2797947" cy="1992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fashionclassic.ru/wp-content/uploads/2013/08/6a606ed1b55fc39ac47c39978464d98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819" y="3140968"/>
            <a:ext cx="2977400" cy="195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37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9675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chemeClr val="accent4">
                    <a:lumMod val="50000"/>
                  </a:schemeClr>
                </a:solidFill>
              </a:rPr>
              <a:t>ПРИЗНАНИЕ УНИКАЛЬНОСТИ</a:t>
            </a:r>
          </a:p>
        </p:txBody>
      </p:sp>
      <p:pic>
        <p:nvPicPr>
          <p:cNvPr id="4098" name="Picture 2" descr="http://img3.vashgorod.ru/uploads/images/news/t5/f172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3987029" cy="2591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hiblogger.net/img/articles_img/f/0/5/5228e4b66d3a0db7fab64d3180c57e69-332q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597" y="3639114"/>
            <a:ext cx="3864372" cy="2577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7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81" y="836712"/>
            <a:ext cx="3518703" cy="5389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5576" y="2132856"/>
            <a:ext cx="20380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Ч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ерты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характера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Вашего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ребенка, которые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Вы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бы хотели изменить в нем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12284" y="2271355"/>
            <a:ext cx="22201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ачества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ребенка,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которыми Вы гордитесь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06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accent4">
                    <a:lumMod val="50000"/>
                  </a:schemeClr>
                </a:solidFill>
              </a:rPr>
              <a:t>ПРИНЯТИЕ</a:t>
            </a:r>
            <a:endParaRPr lang="ru-RU" sz="8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36404"/>
            <a:ext cx="2803234" cy="4312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936404"/>
            <a:ext cx="3275225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775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2411511" y="2060848"/>
            <a:ext cx="4176713" cy="3508375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</a:rPr>
              <a:t>Я принимаю тебя таким, какой ты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есть.</a:t>
            </a:r>
          </a:p>
          <a:p>
            <a:pPr marL="68580" indent="0" algn="ctr"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Я </a:t>
            </a: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</a:rPr>
              <a:t>люблю тебя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7"/>
            <a:ext cx="7560840" cy="589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4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447" y="1154979"/>
            <a:ext cx="7681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Я </a:t>
            </a:r>
            <a:r>
              <a:rPr lang="ru-RU" sz="3200" b="1" dirty="0">
                <a:solidFill>
                  <a:srgbClr val="C00000"/>
                </a:solidFill>
              </a:rPr>
              <a:t>тебя люблю, мы рядом, мы вместе и мы все </a:t>
            </a:r>
            <a:r>
              <a:rPr lang="ru-RU" sz="3200" b="1" dirty="0" smtClean="0">
                <a:solidFill>
                  <a:srgbClr val="C00000"/>
                </a:solidFill>
              </a:rPr>
              <a:t>пре­одолеем!!!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www.hc-saryarka.com/_nw/16/497898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14" y="2564904"/>
            <a:ext cx="5358172" cy="354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84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5181" y="1052736"/>
            <a:ext cx="7992888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ПРИТЧА </a:t>
            </a:r>
            <a:b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«Я  ЛЮБЛЮ ТЕБЯ ВСЕГДА!»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6"/>
            <a:ext cx="3600400" cy="3445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896135"/>
            <a:ext cx="4256021" cy="319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5988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3651870" cy="4869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6"/>
            <a:ext cx="3705876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9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4">
                    <a:lumMod val="50000"/>
                  </a:schemeClr>
                </a:solidFill>
              </a:rPr>
              <a:t>Правило «трех П»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6777317" cy="3508977"/>
          </a:xfrm>
        </p:spPr>
        <p:txBody>
          <a:bodyPr>
            <a:normAutofit/>
          </a:bodyPr>
          <a:lstStyle/>
          <a:p>
            <a:pPr lvl="0">
              <a:buClr>
                <a:srgbClr val="A5B592"/>
              </a:buClr>
            </a:pPr>
            <a:r>
              <a:rPr lang="ru-RU" sz="4000" dirty="0">
                <a:solidFill>
                  <a:prstClr val="black"/>
                </a:solidFill>
              </a:rPr>
              <a:t>Понимание</a:t>
            </a:r>
          </a:p>
          <a:p>
            <a:r>
              <a:rPr lang="ru-RU" sz="4000" dirty="0">
                <a:solidFill>
                  <a:prstClr val="black"/>
                </a:solidFill>
              </a:rPr>
              <a:t>Признание уникальности</a:t>
            </a:r>
            <a:endParaRPr lang="ru-RU" sz="4000" dirty="0" smtClean="0">
              <a:solidFill>
                <a:schemeClr val="tx1"/>
              </a:solidFill>
            </a:endParaRPr>
          </a:p>
          <a:p>
            <a:r>
              <a:rPr lang="ru-RU" sz="4000" dirty="0" smtClean="0">
                <a:solidFill>
                  <a:schemeClr val="tx1"/>
                </a:solidFill>
              </a:rPr>
              <a:t>Принятие.</a:t>
            </a:r>
            <a:endParaRPr lang="ru-RU" sz="4000" dirty="0">
              <a:solidFill>
                <a:schemeClr val="tx1"/>
              </a:solidFill>
            </a:endParaRPr>
          </a:p>
          <a:p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96" y="1628800"/>
            <a:ext cx="3033762" cy="456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8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484784"/>
            <a:ext cx="7024744" cy="1143000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ОШИБКИ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РОДИТЕЛЬСКИХ ОТНОШЕНИЙ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728335"/>
            <a:ext cx="7704856" cy="3508977"/>
          </a:xfrm>
        </p:spPr>
        <p:txBody>
          <a:bodyPr>
            <a:noAutofit/>
          </a:bodyPr>
          <a:lstStyle/>
          <a:p>
            <a:pPr lvl="0"/>
            <a:r>
              <a:rPr lang="ru-RU" sz="3600" b="1" dirty="0"/>
              <a:t>Обещание больше не любить</a:t>
            </a:r>
            <a:r>
              <a:rPr lang="ru-RU" sz="3600" dirty="0"/>
              <a:t>. </a:t>
            </a:r>
            <a:endParaRPr lang="ru-RU" sz="3600" dirty="0" smtClean="0"/>
          </a:p>
          <a:p>
            <a:pPr lvl="0"/>
            <a:r>
              <a:rPr lang="ru-RU" sz="3600" b="1" dirty="0" smtClean="0"/>
              <a:t>Безразличие</a:t>
            </a:r>
            <a:r>
              <a:rPr lang="ru-RU" sz="3600" b="1" dirty="0"/>
              <a:t>.</a:t>
            </a:r>
            <a:r>
              <a:rPr lang="ru-RU" sz="3600" dirty="0"/>
              <a:t> </a:t>
            </a:r>
            <a:endParaRPr lang="ru-RU" sz="3600" dirty="0" smtClean="0"/>
          </a:p>
          <a:p>
            <a:pPr lvl="0"/>
            <a:r>
              <a:rPr lang="ru-RU" sz="3600" b="1" dirty="0" smtClean="0"/>
              <a:t>Слишком </a:t>
            </a:r>
            <a:r>
              <a:rPr lang="ru-RU" sz="3600" b="1" dirty="0"/>
              <a:t>много строгости.</a:t>
            </a:r>
            <a:r>
              <a:rPr lang="ru-RU" sz="3600" dirty="0"/>
              <a:t> </a:t>
            </a:r>
            <a:endParaRPr lang="ru-RU" sz="3600" dirty="0" smtClean="0"/>
          </a:p>
          <a:p>
            <a:pPr lvl="0"/>
            <a:r>
              <a:rPr lang="ru-RU" sz="3600" b="1" dirty="0" smtClean="0"/>
              <a:t>Детей </a:t>
            </a:r>
            <a:r>
              <a:rPr lang="ru-RU" sz="3600" b="1" dirty="0"/>
              <a:t>надо баловать.</a:t>
            </a:r>
            <a:r>
              <a:rPr lang="ru-RU" sz="3600" dirty="0"/>
              <a:t> </a:t>
            </a:r>
            <a:endParaRPr lang="ru-RU" sz="3600" dirty="0" smtClean="0"/>
          </a:p>
          <a:p>
            <a:pPr lvl="0"/>
            <a:r>
              <a:rPr lang="ru-RU" sz="3600" b="1" dirty="0" smtClean="0"/>
              <a:t>Навязанная </a:t>
            </a:r>
            <a:r>
              <a:rPr lang="ru-RU" sz="3600" b="1" dirty="0"/>
              <a:t>роль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65165"/>
            <a:ext cx="3045717" cy="2284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300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484784"/>
            <a:ext cx="7024744" cy="1143000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ОШИБКИ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РОДИТЕЛЬСКИХ ОТНОШЕНИЙ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594" y="2544936"/>
            <a:ext cx="7848872" cy="3508977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/>
              <a:t> «</a:t>
            </a:r>
            <a:r>
              <a:rPr lang="ru-RU" sz="3200" b="1" dirty="0"/>
              <a:t>Больше денег </a:t>
            </a:r>
            <a:r>
              <a:rPr lang="ru-RU" sz="3200" dirty="0"/>
              <a:t>–</a:t>
            </a:r>
            <a:r>
              <a:rPr lang="ru-RU" sz="3200" b="1" dirty="0"/>
              <a:t> лучше воспитание».</a:t>
            </a:r>
            <a:endParaRPr lang="ru-RU" sz="3200" dirty="0"/>
          </a:p>
          <a:p>
            <a:pPr lvl="0"/>
            <a:r>
              <a:rPr lang="ru-RU" sz="3200" b="1" dirty="0" smtClean="0"/>
              <a:t> Наполеоновские </a:t>
            </a:r>
            <a:r>
              <a:rPr lang="ru-RU" sz="3200" b="1" dirty="0"/>
              <a:t>планы.</a:t>
            </a:r>
            <a:r>
              <a:rPr lang="ru-RU" sz="3200" dirty="0"/>
              <a:t> </a:t>
            </a:r>
            <a:endParaRPr lang="ru-RU" sz="3200" dirty="0" smtClean="0"/>
          </a:p>
          <a:p>
            <a:pPr lvl="0"/>
            <a:r>
              <a:rPr lang="ru-RU" sz="3200" b="1" dirty="0" smtClean="0"/>
              <a:t> Слишком </a:t>
            </a:r>
            <a:r>
              <a:rPr lang="ru-RU" sz="3200" b="1" dirty="0"/>
              <a:t>мало ласки.</a:t>
            </a:r>
            <a:r>
              <a:rPr lang="ru-RU" sz="3200" dirty="0"/>
              <a:t> </a:t>
            </a:r>
            <a:endParaRPr lang="ru-RU" sz="3200" dirty="0" smtClean="0"/>
          </a:p>
          <a:p>
            <a:pPr lvl="0"/>
            <a:r>
              <a:rPr lang="ru-RU" sz="3200" b="1" dirty="0" smtClean="0"/>
              <a:t> Ваше </a:t>
            </a:r>
            <a:r>
              <a:rPr lang="ru-RU" sz="3200" b="1" dirty="0"/>
              <a:t>настроение.</a:t>
            </a:r>
            <a:r>
              <a:rPr lang="ru-RU" sz="3200" dirty="0"/>
              <a:t> </a:t>
            </a:r>
            <a:endParaRPr lang="ru-RU" sz="3200" dirty="0" smtClean="0"/>
          </a:p>
          <a:p>
            <a:pPr lvl="0"/>
            <a:r>
              <a:rPr lang="ru-RU" sz="3200" b="1" dirty="0" smtClean="0"/>
              <a:t> Слишком </a:t>
            </a:r>
            <a:r>
              <a:rPr lang="ru-RU" sz="3200" b="1" dirty="0"/>
              <a:t>мало времени для воспитания ребенка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60648"/>
            <a:ext cx="3045717" cy="2284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991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04856" cy="11430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ИНТЕРНЕТ ДОРОЖЕ СЫНА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http://dainteresdit.ge/images/stories/sxvadasxva/skhva/2280457ba1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675958" cy="431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4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Calibri"/>
              </a:rPr>
              <a:t>ПОТРЕБНОСТЬ В ЛЮБВИ, 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  <a:ea typeface="Calibri"/>
              </a:rPr>
              <a:t>В ПРИНАДЛЕЖНОСТИ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http://uk.peopleandcountries.com/data/attachment/portal/201407/19/005834zqcx9rsiro3wqcf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59047"/>
            <a:ext cx="3958408" cy="3166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adinmecmua.com/wp-content/uploads/2013/02/happy-family-871294248498GDs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58964"/>
            <a:ext cx="3675956" cy="245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478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accent4">
                    <a:lumMod val="50000"/>
                  </a:schemeClr>
                </a:solidFill>
              </a:rPr>
              <a:t>ПОНИМАНИЕ</a:t>
            </a:r>
            <a:endParaRPr lang="ru-RU" sz="8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91" y="2564904"/>
            <a:ext cx="4457619" cy="297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1" y="1844824"/>
            <a:ext cx="3318269" cy="4424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967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162</TotalTime>
  <Words>253</Words>
  <Application>Microsoft Office PowerPoint</Application>
  <PresentationFormat>Экран 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Остин</vt:lpstr>
      <vt:lpstr>ПОГОВОРИ  СО МНОЮ, МАМА…</vt:lpstr>
      <vt:lpstr>ПРИТЧА  «Я  ЛЮБЛЮ ТЕБЯ ВСЕГДА!»</vt:lpstr>
      <vt:lpstr>Презентация PowerPoint</vt:lpstr>
      <vt:lpstr>Правило «трех П» </vt:lpstr>
      <vt:lpstr>ОШИБКИ  РОДИТЕЛЬСКИХ ОТНОШЕНИЙ</vt:lpstr>
      <vt:lpstr>ОШИБКИ  РОДИТЕЛЬСКИХ ОТНОШЕНИЙ</vt:lpstr>
      <vt:lpstr>ИНТЕРНЕТ ДОРОЖЕ СЫНА</vt:lpstr>
      <vt:lpstr>ПОТРЕБНОСТЬ В ЛЮБВИ,  В ПРИНАДЛЕЖНОСТИ</vt:lpstr>
      <vt:lpstr>ПОНИМАНИЕ</vt:lpstr>
      <vt:lpstr>Упражнение на понимание «Геометрические фигуры»</vt:lpstr>
      <vt:lpstr>ЧЕТЫРЕ ВОПРОСА И В РЕЗУЛЬТАТЕ ВЫ БУДЕТЕ ЗНАТЬ О СВОЕМ РЕБЕНКЕ ВСЕ!</vt:lpstr>
      <vt:lpstr>Презентация PowerPoint</vt:lpstr>
      <vt:lpstr>ПРИЗНАНИЕ УНИКАЛЬНОСТИ</vt:lpstr>
      <vt:lpstr>Презентация PowerPoint</vt:lpstr>
      <vt:lpstr>ПРИНЯТИЕ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Соответствует ли МВГ критериям , предъявляемым выпускнику согласно Национальному плану действий?</dc:title>
  <dc:creator>Якимов</dc:creator>
  <cp:lastModifiedBy>Ирина Якимова</cp:lastModifiedBy>
  <cp:revision>22</cp:revision>
  <dcterms:created xsi:type="dcterms:W3CDTF">2014-03-20T04:46:21Z</dcterms:created>
  <dcterms:modified xsi:type="dcterms:W3CDTF">2015-11-13T11:15:02Z</dcterms:modified>
</cp:coreProperties>
</file>